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8" r:id="rId3"/>
    <p:sldId id="259" r:id="rId4"/>
    <p:sldId id="265" r:id="rId5"/>
    <p:sldId id="261" r:id="rId6"/>
    <p:sldId id="264" r:id="rId7"/>
    <p:sldId id="268" r:id="rId8"/>
    <p:sldId id="269" r:id="rId9"/>
    <p:sldId id="270" r:id="rId10"/>
    <p:sldId id="271" r:id="rId11"/>
    <p:sldId id="272" r:id="rId12"/>
    <p:sldId id="263" r:id="rId13"/>
    <p:sldId id="266" r:id="rId14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005" userDrawn="1">
          <p15:clr>
            <a:srgbClr val="A4A3A4"/>
          </p15:clr>
        </p15:guide>
        <p15:guide id="2" pos="3155" userDrawn="1">
          <p15:clr>
            <a:srgbClr val="A4A3A4"/>
          </p15:clr>
        </p15:guide>
        <p15:guide id="3" orient="horz" pos="2928" userDrawn="1">
          <p15:clr>
            <a:srgbClr val="A4A3A4"/>
          </p15:clr>
        </p15:guide>
        <p15:guide id="4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9982"/>
    <a:srgbClr val="0045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87657" autoAdjust="0"/>
  </p:normalViewPr>
  <p:slideViewPr>
    <p:cSldViewPr>
      <p:cViewPr varScale="1">
        <p:scale>
          <a:sx n="79" d="100"/>
          <a:sy n="79" d="100"/>
        </p:scale>
        <p:origin x="1570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064" y="-96"/>
      </p:cViewPr>
      <p:guideLst>
        <p:guide orient="horz" pos="2005"/>
        <p:guide pos="3155"/>
        <p:guide orient="horz" pos="2928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5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54456-E833-46DC-B226-8341546E2B25}" type="datetimeFigureOut">
              <a:rPr lang="en-GB" smtClean="0"/>
              <a:t>15/10/2022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6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5" y="8829966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E31E9A-84DA-4C40-892A-53BF19EA58B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93053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5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6A79DB-FF66-4CED-AF66-5E73E601A0A8}" type="datetimeFigureOut">
              <a:rPr lang="en-GB" smtClean="0"/>
              <a:t>15/10/2022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9850" y="1163638"/>
            <a:ext cx="4178300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473893"/>
            <a:ext cx="548640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8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5" y="8829968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0C7192-2DFF-4A9E-BBBC-BD1A89C783C9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912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8"/>
            <a:ext cx="9144000" cy="6857464"/>
          </a:xfrm>
          <a:prstGeom prst="rect">
            <a:avLst/>
          </a:prstGeom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1798365"/>
            <a:ext cx="8277225" cy="1661993"/>
          </a:xfrm>
        </p:spPr>
        <p:txBody>
          <a:bodyPr anchor="ctr">
            <a:spAutoFit/>
          </a:bodyPr>
          <a:lstStyle>
            <a:lvl1pPr algn="ctr">
              <a:defRPr sz="5400" b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5805264"/>
            <a:ext cx="6837362" cy="288925"/>
          </a:xfrm>
        </p:spPr>
        <p:txBody>
          <a:bodyPr anchor="b">
            <a:spAutoFit/>
          </a:bodyPr>
          <a:lstStyle>
            <a:lvl1pPr marL="0" indent="0">
              <a:buFontTx/>
              <a:buNone/>
              <a:defRPr sz="1900"/>
            </a:lvl1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7" name="Rectangle 2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Rectangle 2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Rectangle 2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BF9502-2BE2-42EE-B0E1-FFCA6DA4170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353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294035"/>
            <a:ext cx="7377112" cy="9747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4542"/>
                </a:solidFill>
              </a:defRPr>
            </a:lvl1pPr>
            <a:lvl2pPr>
              <a:defRPr>
                <a:solidFill>
                  <a:srgbClr val="004542"/>
                </a:solidFill>
              </a:defRPr>
            </a:lvl2pPr>
            <a:lvl3pPr>
              <a:defRPr>
                <a:solidFill>
                  <a:srgbClr val="004542"/>
                </a:solidFill>
              </a:defRPr>
            </a:lvl3pPr>
            <a:lvl4pPr>
              <a:defRPr>
                <a:solidFill>
                  <a:srgbClr val="004542"/>
                </a:solidFill>
              </a:defRPr>
            </a:lvl4pPr>
            <a:lvl5pPr>
              <a:defRPr>
                <a:solidFill>
                  <a:srgbClr val="00454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1DE1D-833C-4BF7-AF21-F3B0B7E1299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250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8"/>
            <a:ext cx="9144000" cy="685746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3356992"/>
            <a:ext cx="7377112" cy="9747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F96BE5-36B3-4ABD-8470-3AB6BDFCBFEA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8481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8"/>
            <a:ext cx="9144000" cy="6857464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50813"/>
            <a:ext cx="7377112" cy="97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1412875"/>
            <a:ext cx="8353425" cy="482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38" name="Rectangle 14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6096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3124200" y="6629400"/>
            <a:ext cx="2895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3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40" name="Rectangle 16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66294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F96BE5-36B3-4ABD-8470-3AB6BDFCBFEA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3635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Tx/>
        <a:buBlip>
          <a:blip r:embed="rId6"/>
        </a:buBlip>
        <a:defRPr sz="1600">
          <a:solidFill>
            <a:srgbClr val="00454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Tx/>
        <a:buBlip>
          <a:blip r:embed="rId6"/>
        </a:buBlip>
        <a:defRPr sz="1600">
          <a:solidFill>
            <a:srgbClr val="00454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Tx/>
        <a:buBlip>
          <a:blip r:embed="rId6"/>
        </a:buBlip>
        <a:defRPr sz="1600">
          <a:solidFill>
            <a:srgbClr val="00454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Tx/>
        <a:buBlip>
          <a:blip r:embed="rId6"/>
        </a:buBlip>
        <a:defRPr sz="1600">
          <a:solidFill>
            <a:srgbClr val="00454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Tx/>
        <a:buBlip>
          <a:blip r:embed="rId6"/>
        </a:buBlip>
        <a:defRPr sz="1600">
          <a:solidFill>
            <a:srgbClr val="00454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fuduric@efzg.hr%C2%A0" TargetMode="External"/><Relationship Id="rId2" Type="http://schemas.openxmlformats.org/officeDocument/2006/relationships/hyperlink" Target="mailto:luk.warlop@bi.no%C2%A0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94098"/>
            <a:ext cx="6480720" cy="1477328"/>
          </a:xfrm>
        </p:spPr>
        <p:txBody>
          <a:bodyPr/>
          <a:lstStyle/>
          <a:p>
            <a:pPr algn="l"/>
            <a:r>
              <a:rPr lang="en-GB" sz="4800" dirty="0"/>
              <a:t>European Journal of Marketing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4365104"/>
            <a:ext cx="1652170" cy="2281169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63688" y="1844824"/>
            <a:ext cx="7056784" cy="1957459"/>
          </a:xfrm>
          <a:solidFill>
            <a:srgbClr val="FFFFFF">
              <a:alpha val="73000"/>
            </a:srgbClr>
          </a:solidFill>
        </p:spPr>
        <p:txBody>
          <a:bodyPr/>
          <a:lstStyle/>
          <a:p>
            <a:r>
              <a:rPr lang="en-GB" sz="1200" b="1" dirty="0"/>
              <a:t>SENIOR EDITORIAL TEAM</a:t>
            </a:r>
          </a:p>
          <a:p>
            <a:r>
              <a:rPr lang="en-GB" sz="1200" dirty="0"/>
              <a:t>  - Greg W. Marshall, Aston Business School (UK)/Rollins College (US) – Editor-in-Chief</a:t>
            </a:r>
          </a:p>
          <a:p>
            <a:r>
              <a:rPr lang="en-GB" sz="1200" dirty="0"/>
              <a:t>  - François Carrillat, HEC Montréal (Regional Editor for the Americas)</a:t>
            </a:r>
          </a:p>
          <a:p>
            <a:r>
              <a:rPr lang="en-GB" sz="1200" dirty="0"/>
              <a:t>  - Debbie Isobel Keeling, University of Sussex (Regional Editor for EMEA)</a:t>
            </a:r>
          </a:p>
          <a:p>
            <a:r>
              <a:rPr lang="en-GB" sz="1200" dirty="0"/>
              <a:t>  - Malcolm Wright, Massey University (Regional Editor for Asia Pacific)</a:t>
            </a:r>
          </a:p>
          <a:p>
            <a:r>
              <a:rPr lang="en-GB" sz="1200" dirty="0"/>
              <a:t>  - James Ryan, Rollins College – Editorial Manager</a:t>
            </a:r>
          </a:p>
          <a:p>
            <a:r>
              <a:rPr lang="en-GB" sz="1200" dirty="0"/>
              <a:t>  - </a:t>
            </a:r>
            <a:r>
              <a:rPr lang="en-GB" sz="1200" dirty="0" smtClean="0"/>
              <a:t>Hannah Brockman, Rollins College – Editorial Assistant</a:t>
            </a:r>
            <a:endParaRPr lang="en-GB" sz="1200" dirty="0"/>
          </a:p>
          <a:p>
            <a:r>
              <a:rPr lang="en-GB" sz="1200" b="1" dirty="0"/>
              <a:t>SENIOR PUBLISHER</a:t>
            </a:r>
          </a:p>
          <a:p>
            <a:r>
              <a:rPr lang="en-GB" sz="1200" dirty="0"/>
              <a:t>  - Richard Whitfield, Emerald Publishing</a:t>
            </a:r>
          </a:p>
        </p:txBody>
      </p:sp>
      <p:sp>
        <p:nvSpPr>
          <p:cNvPr id="3" name="AutoShape 2" descr="Aston Business School added a new... - Aston Business Scho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7864" y="3913207"/>
            <a:ext cx="2506723" cy="746631"/>
          </a:xfrm>
          <a:prstGeom prst="rect">
            <a:avLst/>
          </a:prstGeom>
        </p:spPr>
      </p:pic>
      <p:pic>
        <p:nvPicPr>
          <p:cNvPr id="1026" name="Picture 2" descr="New Graduate School Partnership with Crummer School of Business at Rollins  College — The Corella &amp; Bertram F. Bonner Foundati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823555"/>
            <a:ext cx="2037058" cy="925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4357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512" y="294035"/>
            <a:ext cx="8964488" cy="974725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b="1" dirty="0" smtClean="0"/>
              <a:t>When Dealing </a:t>
            </a:r>
            <a:r>
              <a:rPr lang="en-US" altLang="en-US" b="1" dirty="0" smtClean="0"/>
              <a:t>with </a:t>
            </a:r>
            <a:r>
              <a:rPr lang="en-US" altLang="en-US" b="1" dirty="0" smtClean="0"/>
              <a:t>Feedback/Reviews</a:t>
            </a:r>
            <a:endParaRPr lang="en-US" altLang="en-US" b="1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0846" y="1284667"/>
            <a:ext cx="8401819" cy="4495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800" dirty="0" smtClean="0"/>
              <a:t>Don’t go ballistic when your masterpiece gets slammed.</a:t>
            </a:r>
          </a:p>
          <a:p>
            <a:pPr eaLnBrk="1" hangingPunct="1">
              <a:defRPr/>
            </a:pPr>
            <a:r>
              <a:rPr lang="en-US" altLang="en-US" sz="2800" dirty="0" smtClean="0"/>
              <a:t>Put yourself in the reviewer’s place - try to understand how and why arrived at their position.</a:t>
            </a:r>
          </a:p>
          <a:p>
            <a:pPr eaLnBrk="1" hangingPunct="1">
              <a:defRPr/>
            </a:pPr>
            <a:r>
              <a:rPr lang="en-US" altLang="en-US" sz="2800" dirty="0" smtClean="0"/>
              <a:t>What does the editor actually </a:t>
            </a:r>
            <a:r>
              <a:rPr lang="en-US" altLang="en-US" sz="2800" u="sng" dirty="0" smtClean="0"/>
              <a:t>say</a:t>
            </a:r>
            <a:r>
              <a:rPr lang="en-US" altLang="en-US" sz="2800" dirty="0" smtClean="0"/>
              <a:t> – </a:t>
            </a:r>
            <a:r>
              <a:rPr lang="en-US" altLang="en-US" sz="2800" i="1" dirty="0" smtClean="0"/>
              <a:t>read her/his feedback carefully</a:t>
            </a:r>
            <a:r>
              <a:rPr lang="en-US" altLang="en-US" sz="2800" dirty="0" smtClean="0"/>
              <a:t> (and between the lines).</a:t>
            </a:r>
          </a:p>
          <a:p>
            <a:pPr eaLnBrk="1" hangingPunct="1">
              <a:defRPr/>
            </a:pPr>
            <a:r>
              <a:rPr lang="en-US" altLang="en-US" sz="2800" dirty="0" smtClean="0"/>
              <a:t>Learn something from the review process </a:t>
            </a:r>
            <a:r>
              <a:rPr lang="en-US" altLang="en-US" sz="2800" u="sng" dirty="0" smtClean="0"/>
              <a:t>every time</a:t>
            </a:r>
            <a:r>
              <a:rPr lang="en-US" altLang="en-US" sz="2800" dirty="0" smtClean="0"/>
              <a:t>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696830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3200" b="1" dirty="0" smtClean="0"/>
              <a:t>Additional </a:t>
            </a:r>
            <a:r>
              <a:rPr lang="en-US" altLang="en-US" sz="3200" b="1" dirty="0" smtClean="0"/>
              <a:t>Success Tips</a:t>
            </a:r>
            <a:endParaRPr lang="en-US" altLang="en-US" sz="3200" b="1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The watch words of success for academics are “focus and finish.”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There’s no such thing as “perfection” in a manuscript.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Seek out co-authors who add value and work on a disciplined schedule.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Work with multiple teams.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Stay true to your own instincts and be </a:t>
            </a:r>
            <a:r>
              <a:rPr lang="en-US" altLang="en-US" sz="2800" u="sng" dirty="0" smtClean="0"/>
              <a:t>strategic</a:t>
            </a:r>
            <a:r>
              <a:rPr lang="en-US" altLang="en-US" sz="2800" dirty="0" smtClean="0"/>
              <a:t> about your career.</a:t>
            </a:r>
          </a:p>
        </p:txBody>
      </p:sp>
    </p:spTree>
    <p:extLst>
      <p:ext uri="{BB962C8B-B14F-4D97-AF65-F5344CB8AC3E}">
        <p14:creationId xmlns:p14="http://schemas.microsoft.com/office/powerpoint/2010/main" val="4259186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CCC350FB-49B0-4A74-9E95-CB771D602E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Ultimately, EJM </a:t>
            </a:r>
            <a:r>
              <a:rPr lang="en-GB" altLang="en-US" dirty="0"/>
              <a:t>Offers</a:t>
            </a:r>
            <a:endParaRPr lang="en-US" altLang="en-US" dirty="0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DEB260D9-57AD-42A2-9D58-242027C630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1412776"/>
            <a:ext cx="8497192" cy="4537968"/>
          </a:xfrm>
        </p:spPr>
        <p:txBody>
          <a:bodyPr/>
          <a:lstStyle/>
          <a:p>
            <a:r>
              <a:rPr lang="en-GB" altLang="en-US" sz="2000" dirty="0"/>
              <a:t>Large readership base – very large volume of global downloads</a:t>
            </a:r>
          </a:p>
          <a:p>
            <a:pPr marL="0" indent="0">
              <a:buNone/>
            </a:pPr>
            <a:endParaRPr lang="en-GB" altLang="en-US" sz="2000" dirty="0"/>
          </a:p>
          <a:p>
            <a:r>
              <a:rPr lang="en-GB" altLang="en-US" sz="2000" dirty="0" smtClean="0"/>
              <a:t>Sincerity in seeking to execute an efficient </a:t>
            </a:r>
            <a:r>
              <a:rPr lang="en-GB" altLang="en-US" sz="2000" dirty="0"/>
              <a:t>and effective submission </a:t>
            </a:r>
            <a:r>
              <a:rPr lang="en-GB" altLang="en-US" sz="2000" dirty="0" smtClean="0"/>
              <a:t>process (discuss impediments to this)</a:t>
            </a:r>
            <a:endParaRPr lang="en-GB" altLang="en-US" sz="2000" dirty="0"/>
          </a:p>
          <a:p>
            <a:pPr marL="0" indent="0">
              <a:buNone/>
            </a:pPr>
            <a:endParaRPr lang="en-GB" altLang="en-US" sz="2000" dirty="0"/>
          </a:p>
          <a:p>
            <a:r>
              <a:rPr lang="en-GB" altLang="en-US" sz="2000" dirty="0"/>
              <a:t>Developmental </a:t>
            </a:r>
            <a:r>
              <a:rPr lang="en-GB" altLang="en-US" sz="2000" dirty="0" err="1" smtClean="0"/>
              <a:t>mindset</a:t>
            </a:r>
            <a:r>
              <a:rPr lang="en-GB" altLang="en-US" sz="2000" dirty="0" smtClean="0"/>
              <a:t>/attitude </a:t>
            </a:r>
            <a:r>
              <a:rPr lang="en-GB" altLang="en-US" sz="2000" dirty="0"/>
              <a:t>in the editorial and review process</a:t>
            </a:r>
          </a:p>
          <a:p>
            <a:endParaRPr lang="en-GB" altLang="en-US" sz="2000" dirty="0"/>
          </a:p>
          <a:p>
            <a:r>
              <a:rPr lang="en-GB" altLang="en-US" sz="2000" dirty="0"/>
              <a:t>Respected and well-ranked publication, strong </a:t>
            </a:r>
            <a:r>
              <a:rPr lang="en-GB" altLang="en-US" sz="2000" dirty="0" smtClean="0"/>
              <a:t>global reputation</a:t>
            </a:r>
            <a:endParaRPr lang="en-GB" altLang="en-US" sz="2000" dirty="0"/>
          </a:p>
          <a:p>
            <a:endParaRPr lang="en-GB" altLang="en-US" sz="2000" dirty="0"/>
          </a:p>
          <a:p>
            <a:pPr marL="0" indent="0" algn="ctr">
              <a:buNone/>
            </a:pPr>
            <a:r>
              <a:rPr lang="en-GB" altLang="en-US" sz="2000" b="1" dirty="0" smtClean="0"/>
              <a:t>We </a:t>
            </a:r>
            <a:r>
              <a:rPr lang="en-GB" altLang="en-US" sz="2000" b="1" dirty="0"/>
              <a:t>look forward to reviewing your work!</a:t>
            </a:r>
          </a:p>
          <a:p>
            <a:pPr marL="0" indent="0" algn="ctr">
              <a:buNone/>
            </a:pPr>
            <a:r>
              <a:rPr lang="en-GB" altLang="en-US" sz="2000" b="1" dirty="0"/>
              <a:t>Contact Email:  EJM.Editor@gmail.com</a:t>
            </a:r>
          </a:p>
          <a:p>
            <a:endParaRPr lang="en-US" alt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0997" y="6093296"/>
            <a:ext cx="1904728" cy="567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962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7975" y="194098"/>
            <a:ext cx="6480720" cy="1477328"/>
          </a:xfrm>
        </p:spPr>
        <p:txBody>
          <a:bodyPr/>
          <a:lstStyle/>
          <a:p>
            <a:pPr algn="l"/>
            <a:r>
              <a:rPr lang="en-GB" sz="4800" dirty="0"/>
              <a:t>European Journal of Marketing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9" y="4365104"/>
            <a:ext cx="1652170" cy="2281169"/>
          </a:xfrm>
          <a:prstGeom prst="rect">
            <a:avLst/>
          </a:prstGeom>
        </p:spPr>
      </p:pic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657009" y="2025556"/>
            <a:ext cx="3888432" cy="1354217"/>
          </a:xfrm>
          <a:solidFill>
            <a:srgbClr val="FFFFFF">
              <a:alpha val="73000"/>
            </a:srgbClr>
          </a:solidFill>
        </p:spPr>
        <p:txBody>
          <a:bodyPr/>
          <a:lstStyle/>
          <a:p>
            <a:r>
              <a:rPr lang="en-GB" sz="4000" b="1" dirty="0" smtClean="0"/>
              <a:t>THANK YOU!</a:t>
            </a:r>
            <a:endParaRPr lang="en-GB" sz="4000" b="1" dirty="0"/>
          </a:p>
          <a:p>
            <a:r>
              <a:rPr lang="en-GB" sz="4000" b="1" dirty="0" smtClean="0"/>
              <a:t>QUESTIONS?</a:t>
            </a:r>
            <a:endParaRPr lang="en-GB" sz="4000" b="1" dirty="0"/>
          </a:p>
        </p:txBody>
      </p:sp>
      <p:sp>
        <p:nvSpPr>
          <p:cNvPr id="3" name="AutoShape 2" descr="Aston Business School added a new... - Aston Business Scho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47863" y="3913207"/>
            <a:ext cx="2506723" cy="746631"/>
          </a:xfrm>
          <a:prstGeom prst="rect">
            <a:avLst/>
          </a:prstGeom>
        </p:spPr>
      </p:pic>
      <p:pic>
        <p:nvPicPr>
          <p:cNvPr id="1026" name="Picture 2" descr="New Graduate School Partnership with Crummer School of Business at Rollins  College — The Corella &amp; Bertram F. Bonner Foundati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823555"/>
            <a:ext cx="2037058" cy="925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5397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38DCA5B-CEAD-4776-85C6-21EC29C226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EJM Background</a:t>
            </a:r>
            <a:endParaRPr lang="en-US" altLang="en-US" dirty="0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4F4FEA3A-E9F4-4A46-9467-6510713559B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3137" y="1124744"/>
            <a:ext cx="8353425" cy="4826000"/>
          </a:xfrm>
        </p:spPr>
        <p:txBody>
          <a:bodyPr/>
          <a:lstStyle/>
          <a:p>
            <a:r>
              <a:rPr lang="en-GB" altLang="en-US" sz="1800" dirty="0"/>
              <a:t>Launched in 1967</a:t>
            </a:r>
          </a:p>
          <a:p>
            <a:endParaRPr lang="en-GB" altLang="en-US" sz="1800" dirty="0"/>
          </a:p>
          <a:p>
            <a:r>
              <a:rPr lang="en-GB" altLang="en-US" sz="1800" dirty="0"/>
              <a:t>A welcoming, broad-based, “general marketing journal”</a:t>
            </a:r>
          </a:p>
          <a:p>
            <a:pPr lvl="1"/>
            <a:r>
              <a:rPr lang="en-GB" altLang="en-US" sz="1800" dirty="0"/>
              <a:t>Wide diversity in topics, methodologies, and regions represented</a:t>
            </a:r>
          </a:p>
          <a:p>
            <a:pPr lvl="1"/>
            <a:r>
              <a:rPr lang="en-GB" altLang="en-US" sz="1800" dirty="0"/>
              <a:t>Publish 12 issues a year, 10-11 articles per issue</a:t>
            </a:r>
          </a:p>
          <a:p>
            <a:pPr lvl="1"/>
            <a:endParaRPr lang="en-GB" altLang="en-US" sz="1800" dirty="0"/>
          </a:p>
          <a:p>
            <a:r>
              <a:rPr lang="en-GB" altLang="en-US" sz="1800" dirty="0"/>
              <a:t>Articles contribute to marketing theory, knowledge, and practice</a:t>
            </a:r>
          </a:p>
          <a:p>
            <a:pPr lvl="1"/>
            <a:r>
              <a:rPr lang="en-GB" altLang="en-US" sz="1800" dirty="0"/>
              <a:t>Create/test new theory (and methods)</a:t>
            </a:r>
          </a:p>
          <a:p>
            <a:pPr lvl="1"/>
            <a:r>
              <a:rPr lang="en-GB" altLang="en-US" sz="1800" dirty="0"/>
              <a:t>Expand knowledge of existing theory (boundary conditions, etc.)</a:t>
            </a:r>
          </a:p>
          <a:p>
            <a:pPr lvl="1"/>
            <a:r>
              <a:rPr lang="en-GB" altLang="en-US" sz="1800" dirty="0"/>
              <a:t>Include wide array methods and topics (pluralistic)</a:t>
            </a:r>
          </a:p>
          <a:p>
            <a:pPr lvl="1"/>
            <a:r>
              <a:rPr lang="en-GB" altLang="en-US" sz="1800" dirty="0"/>
              <a:t>Offer actionable implications</a:t>
            </a:r>
          </a:p>
          <a:p>
            <a:pPr lvl="1"/>
            <a:endParaRPr lang="en-GB" altLang="en-US" sz="1800" dirty="0"/>
          </a:p>
          <a:p>
            <a:r>
              <a:rPr lang="en-GB" altLang="en-US" sz="1800" dirty="0"/>
              <a:t>Solely descriptive articles are not common (unless argued to advance theoretical knowledge)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0997" y="6093296"/>
            <a:ext cx="1904728" cy="567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150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79802BE2-1343-4D41-B069-CCF8C0CBDCF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Some EJM Metrics</a:t>
            </a:r>
            <a:endParaRPr lang="en-US" altLang="en-US" dirty="0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64CCF4D4-5F5A-4B1D-8D4C-F4ECE74A06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7544" y="1124744"/>
            <a:ext cx="8281169" cy="4824536"/>
          </a:xfrm>
        </p:spPr>
        <p:txBody>
          <a:bodyPr/>
          <a:lstStyle/>
          <a:p>
            <a:pPr marL="0" indent="0">
              <a:buNone/>
            </a:pPr>
            <a:r>
              <a:rPr lang="en-GB" altLang="en-US" sz="1100" b="1" dirty="0" smtClean="0"/>
              <a:t>CLARIVATE ANALYTICS IMPACT </a:t>
            </a:r>
            <a:r>
              <a:rPr lang="en-GB" altLang="en-US" sz="1100" b="1" dirty="0"/>
              <a:t>FACTOR TREND</a:t>
            </a:r>
          </a:p>
          <a:p>
            <a:r>
              <a:rPr lang="en-GB" altLang="en-US" sz="1100" dirty="0" smtClean="0"/>
              <a:t>2021 SSCI = 5.181 (5-year 5.035)</a:t>
            </a:r>
          </a:p>
          <a:p>
            <a:r>
              <a:rPr lang="en-GB" altLang="en-US" sz="1100" dirty="0" smtClean="0"/>
              <a:t>2020 </a:t>
            </a:r>
            <a:r>
              <a:rPr lang="en-GB" altLang="en-US" sz="1100" dirty="0"/>
              <a:t>SSCI = 4.647 (5-year 4.687)</a:t>
            </a:r>
          </a:p>
          <a:p>
            <a:r>
              <a:rPr lang="en-GB" altLang="en-US" sz="1100" dirty="0"/>
              <a:t>2019 SSCI = 2.135 (5-year 2.611)</a:t>
            </a:r>
          </a:p>
          <a:p>
            <a:r>
              <a:rPr lang="en-GB" altLang="en-US" sz="1100" dirty="0"/>
              <a:t>2018 SSCI = 1.716 (5-year 2.549)</a:t>
            </a:r>
          </a:p>
          <a:p>
            <a:r>
              <a:rPr lang="en-GB" altLang="en-US" sz="1100" dirty="0"/>
              <a:t>2017 SSCI = 1.497 </a:t>
            </a:r>
          </a:p>
          <a:p>
            <a:r>
              <a:rPr lang="en-GB" altLang="en-US" sz="1100" dirty="0"/>
              <a:t>2016 SSCI = 1.333</a:t>
            </a:r>
          </a:p>
          <a:p>
            <a:r>
              <a:rPr lang="en-GB" altLang="en-US" sz="1100" dirty="0"/>
              <a:t>2015 SSCI = 1.088</a:t>
            </a:r>
          </a:p>
          <a:p>
            <a:endParaRPr lang="en-GB" altLang="en-US" sz="1100" dirty="0"/>
          </a:p>
          <a:p>
            <a:r>
              <a:rPr lang="en-GB" altLang="en-US" sz="1100" dirty="0"/>
              <a:t>Scopus Cite Score </a:t>
            </a:r>
            <a:r>
              <a:rPr lang="en-GB" altLang="en-US" sz="1100" dirty="0" smtClean="0"/>
              <a:t>– </a:t>
            </a:r>
            <a:r>
              <a:rPr lang="en-GB" altLang="en-US" sz="1100" dirty="0" smtClean="0"/>
              <a:t>7.5 (updated </a:t>
            </a:r>
            <a:r>
              <a:rPr lang="en-GB" altLang="en-US" sz="1100" dirty="0" smtClean="0"/>
              <a:t>monthly)</a:t>
            </a:r>
            <a:endParaRPr lang="en-GB" altLang="en-US" sz="1100" dirty="0"/>
          </a:p>
          <a:p>
            <a:pPr marL="0" indent="0">
              <a:buNone/>
            </a:pPr>
            <a:endParaRPr lang="en-GB" altLang="en-US" sz="1100" b="1" dirty="0"/>
          </a:p>
          <a:p>
            <a:pPr marL="0" indent="0">
              <a:buNone/>
            </a:pPr>
            <a:r>
              <a:rPr lang="en-GB" altLang="en-US" sz="1100" b="1" dirty="0"/>
              <a:t>Most cited EJM </a:t>
            </a:r>
            <a:r>
              <a:rPr lang="en-GB" altLang="en-US" sz="1100" b="1" dirty="0" smtClean="0"/>
              <a:t>article ever </a:t>
            </a:r>
            <a:r>
              <a:rPr lang="en-GB" altLang="en-US" sz="1100" b="1" dirty="0"/>
              <a:t>(</a:t>
            </a:r>
            <a:r>
              <a:rPr lang="en-GB" altLang="en-US" sz="1100" b="1" dirty="0" err="1"/>
              <a:t>Crossref</a:t>
            </a:r>
            <a:r>
              <a:rPr lang="en-GB" altLang="en-US" sz="1100" b="1" dirty="0"/>
              <a:t> citations): </a:t>
            </a:r>
          </a:p>
          <a:p>
            <a:r>
              <a:rPr lang="en-GB" altLang="en-US" sz="1100" dirty="0"/>
              <a:t>Christian </a:t>
            </a:r>
            <a:r>
              <a:rPr lang="en-GB" altLang="en-US" sz="1100" dirty="0" err="1"/>
              <a:t>Grönroos</a:t>
            </a:r>
            <a:r>
              <a:rPr lang="en-GB" altLang="en-US" sz="1100" dirty="0"/>
              <a:t> (1982), “A Service Quality Model and its Marketing Implications,” </a:t>
            </a:r>
            <a:r>
              <a:rPr lang="en-GB" altLang="en-US" sz="1100" i="1" dirty="0"/>
              <a:t>European Journal of Marketing</a:t>
            </a:r>
            <a:r>
              <a:rPr lang="en-GB" altLang="en-US" sz="1100" dirty="0"/>
              <a:t>, Vol. 18, No. 4, pp. 36-44. </a:t>
            </a:r>
            <a:r>
              <a:rPr lang="en-GB" altLang="en-US" sz="1100" b="1" dirty="0" smtClean="0"/>
              <a:t>2,600+ citations so far</a:t>
            </a:r>
            <a:endParaRPr lang="en-GB" altLang="en-US" sz="1100" b="1" dirty="0"/>
          </a:p>
          <a:p>
            <a:endParaRPr lang="en-GB" altLang="en-US" sz="1100" dirty="0"/>
          </a:p>
          <a:p>
            <a:r>
              <a:rPr lang="en-GB" altLang="en-US" sz="1100" dirty="0"/>
              <a:t>EJM gets over 1M article downloads / </a:t>
            </a:r>
            <a:r>
              <a:rPr lang="en-GB" altLang="en-US" sz="1100" dirty="0" smtClean="0"/>
              <a:t>year – one of the largest download counts in all of marketing!</a:t>
            </a:r>
            <a:endParaRPr lang="en-GB" altLang="en-US" sz="1100" dirty="0"/>
          </a:p>
          <a:p>
            <a:pPr marL="0" indent="0">
              <a:buNone/>
            </a:pPr>
            <a:endParaRPr lang="en-GB" altLang="en-US" sz="1100" dirty="0"/>
          </a:p>
          <a:p>
            <a:pPr marL="0" indent="0">
              <a:buNone/>
            </a:pPr>
            <a:r>
              <a:rPr lang="en-GB" altLang="en-US" sz="1100" b="1" dirty="0"/>
              <a:t>Most downloaded EJM article since 2005:</a:t>
            </a:r>
          </a:p>
          <a:p>
            <a:r>
              <a:rPr lang="en-GB" altLang="en-US" sz="1100" dirty="0"/>
              <a:t>Amanda Spry, Ravi </a:t>
            </a:r>
            <a:r>
              <a:rPr lang="en-GB" altLang="en-US" sz="1100" dirty="0" err="1"/>
              <a:t>Pappu</a:t>
            </a:r>
            <a:r>
              <a:rPr lang="en-GB" altLang="en-US" sz="1100" dirty="0"/>
              <a:t>, and T. Bettina Cornwell (2011), “Celebrity Endorsement, Brand Credibility, and Brand Equity,” </a:t>
            </a:r>
            <a:r>
              <a:rPr lang="en-GB" altLang="en-US" sz="1100" i="1" dirty="0"/>
              <a:t>European Journal of Marketing</a:t>
            </a:r>
            <a:r>
              <a:rPr lang="en-GB" altLang="en-US" sz="1100" dirty="0"/>
              <a:t>, Vol. 45, No. 6, pp. 882-909.  </a:t>
            </a:r>
            <a:r>
              <a:rPr lang="en-GB" altLang="en-US" sz="1100" b="1" dirty="0" smtClean="0"/>
              <a:t>72,000+ downloads so far</a:t>
            </a:r>
            <a:endParaRPr lang="en-GB" altLang="en-US" sz="1100" b="1" dirty="0"/>
          </a:p>
          <a:p>
            <a:pPr marL="0" indent="0">
              <a:buNone/>
            </a:pPr>
            <a:endParaRPr lang="en-GB" altLang="en-US" sz="1100" dirty="0"/>
          </a:p>
          <a:p>
            <a:r>
              <a:rPr lang="en-GB" altLang="en-US" sz="1100" dirty="0"/>
              <a:t>ABDC Ranking = A*</a:t>
            </a:r>
          </a:p>
          <a:p>
            <a:r>
              <a:rPr lang="en-GB" altLang="en-US" sz="1100" dirty="0"/>
              <a:t>ABS List (UK) = 3</a:t>
            </a:r>
          </a:p>
          <a:p>
            <a:r>
              <a:rPr lang="en-GB" altLang="en-US" sz="1100" dirty="0"/>
              <a:t>≈ 1000 submissions / year </a:t>
            </a:r>
          </a:p>
          <a:p>
            <a:r>
              <a:rPr lang="en-GB" altLang="en-US" sz="1100" dirty="0"/>
              <a:t>Typical desk reject rate is ≈ 65%</a:t>
            </a:r>
          </a:p>
          <a:p>
            <a:r>
              <a:rPr lang="en-GB" altLang="en-US" sz="1100" dirty="0"/>
              <a:t>≈ 11% final acceptance rate</a:t>
            </a:r>
          </a:p>
          <a:p>
            <a:endParaRPr lang="en-GB" altLang="en-US" sz="1200" dirty="0"/>
          </a:p>
          <a:p>
            <a:pPr marL="0" indent="0">
              <a:buNone/>
            </a:pPr>
            <a:endParaRPr lang="en-GB" altLang="en-US" sz="1800" dirty="0"/>
          </a:p>
          <a:p>
            <a:endParaRPr lang="en-US" alt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0997" y="6093296"/>
            <a:ext cx="1904728" cy="567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5848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CCC350FB-49B0-4A74-9E95-CB771D602E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EJM Special Issues</a:t>
            </a:r>
            <a:endParaRPr lang="en-US" altLang="en-US" dirty="0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DEB260D9-57AD-42A2-9D58-242027C630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980728"/>
            <a:ext cx="8353425" cy="4537968"/>
          </a:xfrm>
        </p:spPr>
        <p:txBody>
          <a:bodyPr/>
          <a:lstStyle/>
          <a:p>
            <a:endParaRPr lang="en-GB" altLang="en-US" sz="1800" dirty="0"/>
          </a:p>
          <a:p>
            <a:r>
              <a:rPr lang="en-GB" altLang="en-US" sz="1800" dirty="0" smtClean="0"/>
              <a:t>We have one current </a:t>
            </a:r>
            <a:r>
              <a:rPr lang="en-GB" altLang="en-US" sz="1800" dirty="0"/>
              <a:t>SI </a:t>
            </a:r>
            <a:r>
              <a:rPr lang="en-GB" altLang="en-US" sz="1800" dirty="0" smtClean="0"/>
              <a:t>call:</a:t>
            </a:r>
            <a:endParaRPr lang="en-GB" altLang="en-US" sz="1800" dirty="0"/>
          </a:p>
          <a:p>
            <a:pPr lvl="1"/>
            <a:r>
              <a:rPr lang="en-GB" altLang="en-US" sz="1800" dirty="0"/>
              <a:t>“Harm to consumers on social media” </a:t>
            </a:r>
            <a:endParaRPr lang="en-GB" altLang="en-US" sz="1800" dirty="0" smtClean="0"/>
          </a:p>
          <a:p>
            <a:pPr lvl="1"/>
            <a:r>
              <a:rPr lang="en-GB" altLang="en-US" sz="1800" dirty="0" smtClean="0"/>
              <a:t>Find details on the EJM website at Emerald Publishing</a:t>
            </a:r>
            <a:endParaRPr lang="en-GB" altLang="en-US" sz="1800" dirty="0"/>
          </a:p>
          <a:p>
            <a:pPr lvl="1"/>
            <a:r>
              <a:rPr lang="en-US" sz="2000" b="0" i="0" dirty="0">
                <a:solidFill>
                  <a:srgbClr val="333333"/>
                </a:solidFill>
                <a:effectLst/>
                <a:latin typeface="museo-sans"/>
              </a:rPr>
              <a:t>This special issue aims to deepen our conceptual and empirical understanding of the dark side of social media and consolidate a number of issues inherent to this field. </a:t>
            </a:r>
          </a:p>
          <a:p>
            <a:pPr lvl="1"/>
            <a:r>
              <a:rPr lang="en-GB" altLang="en-US" sz="2000" b="1" i="1" dirty="0">
                <a:solidFill>
                  <a:srgbClr val="FF0000"/>
                </a:solidFill>
              </a:rPr>
              <a:t>In collaboration with </a:t>
            </a:r>
            <a:r>
              <a:rPr lang="en-GB" altLang="en-US" sz="2000" b="1" i="1" dirty="0" smtClean="0">
                <a:solidFill>
                  <a:srgbClr val="FF0000"/>
                </a:solidFill>
              </a:rPr>
              <a:t>EMAC!</a:t>
            </a:r>
            <a:endParaRPr lang="en-GB" altLang="en-US" sz="2000" b="1" i="1" dirty="0">
              <a:solidFill>
                <a:srgbClr val="FF0000"/>
              </a:solidFill>
            </a:endParaRPr>
          </a:p>
          <a:p>
            <a:pPr lvl="1"/>
            <a:r>
              <a:rPr lang="en-US" sz="2000" b="0" i="0" dirty="0">
                <a:solidFill>
                  <a:srgbClr val="333333"/>
                </a:solidFill>
                <a:effectLst/>
                <a:latin typeface="museo-sans"/>
              </a:rPr>
              <a:t>Guest editors:</a:t>
            </a:r>
          </a:p>
          <a:p>
            <a:pPr lvl="2">
              <a:buFontTx/>
              <a:buChar char="-"/>
            </a:pPr>
            <a:r>
              <a:rPr lang="en-US" sz="2000" dirty="0" err="1">
                <a:solidFill>
                  <a:srgbClr val="333333"/>
                </a:solidFill>
                <a:latin typeface="museo-sans"/>
              </a:rPr>
              <a:t>Luk</a:t>
            </a:r>
            <a:r>
              <a:rPr lang="en-US" sz="2000" dirty="0">
                <a:solidFill>
                  <a:srgbClr val="333333"/>
                </a:solidFill>
                <a:latin typeface="museo-sans"/>
              </a:rPr>
              <a:t> </a:t>
            </a:r>
            <a:r>
              <a:rPr lang="en-US" sz="2000" dirty="0" err="1">
                <a:solidFill>
                  <a:srgbClr val="333333"/>
                </a:solidFill>
                <a:latin typeface="museo-sans"/>
              </a:rPr>
              <a:t>Warlop</a:t>
            </a:r>
            <a:r>
              <a:rPr lang="en-US" sz="2000" dirty="0">
                <a:solidFill>
                  <a:srgbClr val="333333"/>
                </a:solidFill>
                <a:latin typeface="museo-sans"/>
              </a:rPr>
              <a:t>, </a:t>
            </a:r>
            <a:r>
              <a:rPr lang="en-US" sz="2000" b="0" i="0" dirty="0">
                <a:solidFill>
                  <a:srgbClr val="333333"/>
                </a:solidFill>
                <a:effectLst/>
                <a:latin typeface="museo-sans"/>
              </a:rPr>
              <a:t>BI Norwegian Business School, Norway.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i="0" u="none" strike="noStrike" dirty="0">
                <a:solidFill>
                  <a:srgbClr val="006F7A"/>
                </a:solidFill>
                <a:effectLst/>
                <a:latin typeface="museo-sans"/>
                <a:hlinkClick r:id="rId2"/>
              </a:rPr>
              <a:t>luk.warlop@bi.no </a:t>
            </a:r>
            <a:endParaRPr lang="en-US" sz="2000" b="0" i="0" u="none" strike="noStrike" dirty="0">
              <a:solidFill>
                <a:srgbClr val="333333"/>
              </a:solidFill>
              <a:effectLst/>
              <a:latin typeface="museo-sans"/>
            </a:endParaRPr>
          </a:p>
          <a:p>
            <a:pPr lvl="2">
              <a:buFontTx/>
              <a:buChar char="-"/>
            </a:pPr>
            <a:r>
              <a:rPr lang="en-US" sz="2000" b="0" i="0" dirty="0" err="1">
                <a:solidFill>
                  <a:srgbClr val="333333"/>
                </a:solidFill>
                <a:effectLst/>
                <a:latin typeface="museo-sans"/>
              </a:rPr>
              <a:t>Morana</a:t>
            </a:r>
            <a:r>
              <a:rPr lang="en-US" sz="2000" b="0" i="0" dirty="0">
                <a:solidFill>
                  <a:srgbClr val="333333"/>
                </a:solidFill>
                <a:effectLst/>
                <a:latin typeface="museo-sans"/>
              </a:rPr>
              <a:t> </a:t>
            </a:r>
            <a:r>
              <a:rPr lang="en-US" sz="2000" b="0" i="0" dirty="0" err="1">
                <a:solidFill>
                  <a:srgbClr val="333333"/>
                </a:solidFill>
                <a:effectLst/>
                <a:latin typeface="museo-sans"/>
              </a:rPr>
              <a:t>Fuduric</a:t>
            </a:r>
            <a:r>
              <a:rPr lang="en-US" sz="2000" b="0" i="0" dirty="0">
                <a:solidFill>
                  <a:srgbClr val="333333"/>
                </a:solidFill>
                <a:effectLst/>
                <a:latin typeface="museo-sans"/>
              </a:rPr>
              <a:t>,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b="0" i="0" dirty="0">
                <a:solidFill>
                  <a:srgbClr val="333333"/>
                </a:solidFill>
                <a:effectLst/>
                <a:latin typeface="museo-sans"/>
              </a:rPr>
              <a:t>Faculty of Economics &amp; Business, University of Zagreb, Croatia. </a:t>
            </a:r>
            <a:r>
              <a:rPr lang="en-US" sz="2000" b="0" i="0" u="none" strike="noStrike" dirty="0">
                <a:solidFill>
                  <a:srgbClr val="006F7A"/>
                </a:solidFill>
                <a:effectLst/>
                <a:latin typeface="museo-sans"/>
                <a:hlinkClick r:id="rId3"/>
              </a:rPr>
              <a:t>mfuduric@efzg.hr </a:t>
            </a:r>
            <a:endParaRPr lang="en-US" sz="2000" b="0" i="0" dirty="0">
              <a:solidFill>
                <a:srgbClr val="333333"/>
              </a:solidFill>
              <a:effectLst/>
              <a:latin typeface="museo-sans"/>
            </a:endParaRPr>
          </a:p>
          <a:p>
            <a:pPr lvl="1">
              <a:buFontTx/>
              <a:buChar char="-"/>
            </a:pPr>
            <a:r>
              <a:rPr lang="en-US" sz="2000" dirty="0">
                <a:solidFill>
                  <a:srgbClr val="333333"/>
                </a:solidFill>
                <a:latin typeface="museo-sans"/>
              </a:rPr>
              <a:t>Submissions are open: </a:t>
            </a:r>
            <a:r>
              <a:rPr lang="en-US" sz="2000" b="1" dirty="0">
                <a:solidFill>
                  <a:srgbClr val="333333"/>
                </a:solidFill>
                <a:latin typeface="museo-sans"/>
              </a:rPr>
              <a:t>close on 20 December 2022</a:t>
            </a:r>
            <a:endParaRPr lang="en-US" sz="2000" b="1" i="0" dirty="0">
              <a:solidFill>
                <a:srgbClr val="333333"/>
              </a:solidFill>
              <a:effectLst/>
              <a:latin typeface="museo-sans"/>
            </a:endParaRPr>
          </a:p>
          <a:p>
            <a:pPr marL="457200" lvl="1" indent="0">
              <a:buNone/>
            </a:pPr>
            <a:endParaRPr lang="en-GB" altLang="en-US" sz="1800" dirty="0"/>
          </a:p>
          <a:p>
            <a:pPr marL="457200" lvl="1" indent="0">
              <a:buNone/>
            </a:pPr>
            <a:endParaRPr lang="en-GB" altLang="en-US" sz="1800" dirty="0"/>
          </a:p>
          <a:p>
            <a:endParaRPr lang="en-US" altLang="en-US" sz="1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90997" y="6093296"/>
            <a:ext cx="1904728" cy="567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612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C588D820-98B9-41EE-95D6-0FEBF20E6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8" y="294035"/>
            <a:ext cx="7993136" cy="974725"/>
          </a:xfrm>
        </p:spPr>
        <p:txBody>
          <a:bodyPr/>
          <a:lstStyle/>
          <a:p>
            <a:r>
              <a:rPr lang="en-GB" altLang="en-US" dirty="0" smtClean="0">
                <a:ea typeface="ＭＳ Ｐゴシック" panose="020B0600070205080204" pitchFamily="34" charset="-128"/>
              </a:rPr>
              <a:t>Few </a:t>
            </a:r>
            <a:r>
              <a:rPr lang="en-GB" altLang="en-US" dirty="0" smtClean="0">
                <a:ea typeface="ＭＳ Ｐゴシック" panose="020B0600070205080204" pitchFamily="34" charset="-128"/>
              </a:rPr>
              <a:t>Key </a:t>
            </a:r>
            <a:r>
              <a:rPr lang="en-GB" altLang="en-US" dirty="0">
                <a:ea typeface="ＭＳ Ｐゴシック" panose="020B0600070205080204" pitchFamily="34" charset="-128"/>
              </a:rPr>
              <a:t>Tips for Success at EJM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613D9544-DCC7-4D89-A13D-DCF533F16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416" y="1285798"/>
            <a:ext cx="8353425" cy="4826000"/>
          </a:xfrm>
        </p:spPr>
        <p:txBody>
          <a:bodyPr/>
          <a:lstStyle/>
          <a:p>
            <a:r>
              <a:rPr lang="en-GB" altLang="en-US" sz="2400" i="1" dirty="0">
                <a:ea typeface="ＭＳ Ｐゴシック" panose="020B0600070205080204" pitchFamily="34" charset="-128"/>
              </a:rPr>
              <a:t>Know</a:t>
            </a:r>
            <a:r>
              <a:rPr lang="en-GB" altLang="en-US" sz="2400" dirty="0">
                <a:ea typeface="ＭＳ Ｐゴシック" panose="020B0600070205080204" pitchFamily="34" charset="-128"/>
              </a:rPr>
              <a:t> the journal</a:t>
            </a:r>
            <a:r>
              <a:rPr lang="en-GB" altLang="en-US" sz="2400" dirty="0" smtClean="0">
                <a:ea typeface="ＭＳ Ｐゴシック" panose="020B0600070205080204" pitchFamily="34" charset="-128"/>
              </a:rPr>
              <a:t>! (Really!)  </a:t>
            </a:r>
            <a:endParaRPr lang="en-GB" altLang="en-US" sz="2400" dirty="0">
              <a:ea typeface="ＭＳ Ｐゴシック" panose="020B0600070205080204" pitchFamily="34" charset="-128"/>
            </a:endParaRPr>
          </a:p>
          <a:p>
            <a:pPr lvl="1"/>
            <a:r>
              <a:rPr lang="en-GB" altLang="en-US" sz="2400" dirty="0">
                <a:ea typeface="ＭＳ Ｐゴシック" panose="020B0600070205080204" pitchFamily="34" charset="-128"/>
              </a:rPr>
              <a:t>How and why is it a good fit for your work? (Not just a next-step </a:t>
            </a:r>
            <a:r>
              <a:rPr lang="en-GB" altLang="en-US" sz="2400" dirty="0" smtClean="0">
                <a:ea typeface="ＭＳ Ｐゴシック" panose="020B0600070205080204" pitchFamily="34" charset="-128"/>
              </a:rPr>
              <a:t>down the pecking order choice </a:t>
            </a:r>
            <a:r>
              <a:rPr lang="en-GB" altLang="en-US" sz="2400" dirty="0">
                <a:ea typeface="ＭＳ Ｐゴシック" panose="020B0600070205080204" pitchFamily="34" charset="-128"/>
              </a:rPr>
              <a:t>from an unsuccessful try at another journal!)</a:t>
            </a:r>
          </a:p>
          <a:p>
            <a:pPr lvl="1"/>
            <a:r>
              <a:rPr lang="en-GB" altLang="en-US" sz="2400" dirty="0">
                <a:ea typeface="ＭＳ Ｐゴシック" panose="020B0600070205080204" pitchFamily="34" charset="-128"/>
              </a:rPr>
              <a:t>Every journal has its own unique positioning, character, and sensibilities – get to know us</a:t>
            </a:r>
          </a:p>
          <a:p>
            <a:pPr lvl="1"/>
            <a:endParaRPr lang="en-GB" altLang="en-US" sz="2400" dirty="0">
              <a:ea typeface="ＭＳ Ｐゴシック" panose="020B0600070205080204" pitchFamily="34" charset="-128"/>
            </a:endParaRPr>
          </a:p>
          <a:p>
            <a:r>
              <a:rPr lang="en-GB" altLang="en-US" sz="2400" dirty="0">
                <a:ea typeface="ＭＳ Ｐゴシック" panose="020B0600070205080204" pitchFamily="34" charset="-128"/>
              </a:rPr>
              <a:t>Go beyond basic context-driven descriptions</a:t>
            </a:r>
          </a:p>
          <a:p>
            <a:pPr lvl="1"/>
            <a:r>
              <a:rPr lang="en-GB" altLang="en-US" sz="2400" i="1" dirty="0">
                <a:ea typeface="ＭＳ Ｐゴシック" panose="020B0600070205080204" pitchFamily="34" charset="-128"/>
              </a:rPr>
              <a:t>Theory </a:t>
            </a:r>
            <a:r>
              <a:rPr lang="en-GB" altLang="en-US" sz="2400" i="1" dirty="0" smtClean="0">
                <a:ea typeface="ＭＳ Ｐゴシック" panose="020B0600070205080204" pitchFamily="34" charset="-128"/>
              </a:rPr>
              <a:t>X </a:t>
            </a:r>
            <a:r>
              <a:rPr lang="en-GB" altLang="en-US" sz="2400" i="1" dirty="0">
                <a:ea typeface="ＭＳ Ｐゴシック" panose="020B0600070205080204" pitchFamily="34" charset="-128"/>
              </a:rPr>
              <a:t>in Context </a:t>
            </a:r>
            <a:r>
              <a:rPr lang="en-GB" altLang="en-US" sz="2400" i="1" dirty="0" smtClean="0">
                <a:ea typeface="ＭＳ Ｐゴシック" panose="020B0600070205080204" pitchFamily="34" charset="-128"/>
              </a:rPr>
              <a:t>Y</a:t>
            </a:r>
            <a:r>
              <a:rPr lang="en-GB" altLang="en-US" sz="2400" dirty="0" smtClean="0">
                <a:ea typeface="ＭＳ Ｐゴシック" panose="020B0600070205080204" pitchFamily="34" charset="-128"/>
              </a:rPr>
              <a:t> </a:t>
            </a:r>
            <a:r>
              <a:rPr lang="en-GB" altLang="en-US" sz="2400" dirty="0">
                <a:ea typeface="ＭＳ Ｐゴシック" panose="020B0600070205080204" pitchFamily="34" charset="-128"/>
              </a:rPr>
              <a:t>is no longer </a:t>
            </a:r>
            <a:r>
              <a:rPr lang="en-GB" altLang="en-US" sz="2400" dirty="0" smtClean="0">
                <a:ea typeface="ＭＳ Ｐゴシック" panose="020B0600070205080204" pitchFamily="34" charset="-128"/>
              </a:rPr>
              <a:t>sufficient for success </a:t>
            </a:r>
            <a:r>
              <a:rPr lang="en-GB" altLang="en-US" sz="2400" dirty="0">
                <a:ea typeface="ＭＳ Ｐゴシック" panose="020B0600070205080204" pitchFamily="34" charset="-128"/>
              </a:rPr>
              <a:t>at most stronger journals</a:t>
            </a:r>
          </a:p>
          <a:p>
            <a:pPr lvl="1"/>
            <a:r>
              <a:rPr lang="en-GB" altLang="en-US" sz="2400" dirty="0">
                <a:ea typeface="ＭＳ Ｐゴシック" panose="020B0600070205080204" pitchFamily="34" charset="-128"/>
              </a:rPr>
              <a:t>Highlight the </a:t>
            </a:r>
            <a:r>
              <a:rPr lang="en-GB" altLang="en-US" sz="2400" dirty="0" smtClean="0">
                <a:ea typeface="ＭＳ Ｐゴシック" panose="020B0600070205080204" pitchFamily="34" charset="-128"/>
              </a:rPr>
              <a:t>broad-based </a:t>
            </a:r>
            <a:r>
              <a:rPr lang="en-GB" altLang="en-US" sz="2400" i="1" dirty="0" smtClean="0">
                <a:ea typeface="ＭＳ Ｐゴシック" panose="020B0600070205080204" pitchFamily="34" charset="-128"/>
              </a:rPr>
              <a:t>impact</a:t>
            </a:r>
            <a:r>
              <a:rPr lang="en-GB" altLang="en-US" sz="2400" dirty="0" smtClean="0">
                <a:ea typeface="ＭＳ Ｐゴシック" panose="020B0600070205080204" pitchFamily="34" charset="-128"/>
              </a:rPr>
              <a:t> of your work effectively</a:t>
            </a:r>
            <a:endParaRPr lang="en-GB" altLang="en-US" sz="2400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GB" altLang="en-US" sz="1800" dirty="0">
              <a:ea typeface="ＭＳ Ｐゴシック" panose="020B0600070205080204" pitchFamily="34" charset="-12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0997" y="6093296"/>
            <a:ext cx="1904728" cy="567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7030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C588D820-98B9-41EE-95D6-0FEBF20E6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287" y="294035"/>
            <a:ext cx="8353425" cy="974725"/>
          </a:xfrm>
        </p:spPr>
        <p:txBody>
          <a:bodyPr/>
          <a:lstStyle/>
          <a:p>
            <a:r>
              <a:rPr lang="en-GB" altLang="en-US" dirty="0" smtClean="0">
                <a:ea typeface="ＭＳ Ｐゴシック" panose="020B0600070205080204" pitchFamily="34" charset="-128"/>
              </a:rPr>
              <a:t>Few </a:t>
            </a:r>
            <a:r>
              <a:rPr lang="en-GB" altLang="en-US" dirty="0" smtClean="0">
                <a:ea typeface="ＭＳ Ｐゴシック" panose="020B0600070205080204" pitchFamily="34" charset="-128"/>
              </a:rPr>
              <a:t>Key Tips </a:t>
            </a:r>
            <a:r>
              <a:rPr lang="en-GB" altLang="en-US" dirty="0">
                <a:ea typeface="ＭＳ Ｐゴシック" panose="020B0600070205080204" pitchFamily="34" charset="-128"/>
              </a:rPr>
              <a:t>for Success at EJM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613D9544-DCC7-4D89-A13D-DCF533F160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287" y="1124744"/>
            <a:ext cx="8497192" cy="4824536"/>
          </a:xfrm>
        </p:spPr>
        <p:txBody>
          <a:bodyPr/>
          <a:lstStyle/>
          <a:p>
            <a:r>
              <a:rPr lang="en-GB" altLang="en-US" sz="2000" dirty="0">
                <a:ea typeface="ＭＳ Ｐゴシック" panose="020B0600070205080204" pitchFamily="34" charset="-128"/>
              </a:rPr>
              <a:t>Be </a:t>
            </a:r>
            <a:r>
              <a:rPr lang="en-GB" altLang="en-US" sz="2000" u="sng" dirty="0" smtClean="0">
                <a:ea typeface="ＭＳ Ｐゴシック" panose="020B0600070205080204" pitchFamily="34" charset="-128"/>
              </a:rPr>
              <a:t>authentic and straightforward</a:t>
            </a:r>
            <a:r>
              <a:rPr lang="en-GB" altLang="en-US" sz="2000" dirty="0" smtClean="0">
                <a:ea typeface="ＭＳ Ｐゴシック" panose="020B0600070205080204" pitchFamily="34" charset="-128"/>
              </a:rPr>
              <a:t> </a:t>
            </a:r>
            <a:r>
              <a:rPr lang="en-GB" altLang="en-US" sz="2000" dirty="0">
                <a:ea typeface="ＭＳ Ｐゴシック" panose="020B0600070205080204" pitchFamily="34" charset="-128"/>
              </a:rPr>
              <a:t>with </a:t>
            </a:r>
            <a:r>
              <a:rPr lang="en-GB" altLang="en-US" sz="2000" dirty="0" smtClean="0">
                <a:ea typeface="ＭＳ Ｐゴシック" panose="020B0600070205080204" pitchFamily="34" charset="-128"/>
              </a:rPr>
              <a:t>yourself (and the reader, and us) – </a:t>
            </a:r>
            <a:r>
              <a:rPr lang="en-GB" altLang="en-US" sz="2000" i="1" dirty="0" smtClean="0">
                <a:ea typeface="ＭＳ Ｐゴシック" panose="020B0600070205080204" pitchFamily="34" charset="-128"/>
              </a:rPr>
              <a:t>What does this really mean?</a:t>
            </a:r>
            <a:endParaRPr lang="en-GB" altLang="en-US" sz="2000" i="1" dirty="0">
              <a:ea typeface="ＭＳ Ｐゴシック" panose="020B0600070205080204" pitchFamily="34" charset="-128"/>
            </a:endParaRPr>
          </a:p>
          <a:p>
            <a:pPr lvl="1"/>
            <a:r>
              <a:rPr lang="en-GB" altLang="en-US" sz="2000" dirty="0">
                <a:ea typeface="ＭＳ Ｐゴシック" panose="020B0600070205080204" pitchFamily="34" charset="-128"/>
              </a:rPr>
              <a:t>Communication</a:t>
            </a:r>
          </a:p>
          <a:p>
            <a:pPr lvl="2"/>
            <a:r>
              <a:rPr lang="en-GB" altLang="en-US" sz="2000" dirty="0">
                <a:ea typeface="ＭＳ Ｐゴシック" panose="020B0600070205080204" pitchFamily="34" charset="-128"/>
              </a:rPr>
              <a:t>Are you presenting a coherent narrative?</a:t>
            </a:r>
          </a:p>
          <a:p>
            <a:pPr lvl="2"/>
            <a:r>
              <a:rPr lang="en-GB" altLang="en-US" sz="2000" dirty="0">
                <a:ea typeface="ＭＳ Ｐゴシック" panose="020B0600070205080204" pitchFamily="34" charset="-128"/>
              </a:rPr>
              <a:t>Is what you are trying to achieve </a:t>
            </a:r>
            <a:r>
              <a:rPr lang="en-GB" altLang="en-US" sz="2000" dirty="0" smtClean="0">
                <a:ea typeface="ＭＳ Ｐゴシック" panose="020B0600070205080204" pitchFamily="34" charset="-128"/>
              </a:rPr>
              <a:t>clear (especially to the editor and then to the reviewers)?</a:t>
            </a:r>
            <a:endParaRPr lang="en-GB" altLang="en-US" sz="2000" dirty="0">
              <a:ea typeface="ＭＳ Ｐゴシック" panose="020B0600070205080204" pitchFamily="34" charset="-128"/>
            </a:endParaRPr>
          </a:p>
          <a:p>
            <a:pPr lvl="1"/>
            <a:r>
              <a:rPr lang="en-GB" altLang="en-US" sz="2000" dirty="0">
                <a:ea typeface="ＭＳ Ｐゴシック" panose="020B0600070205080204" pitchFamily="34" charset="-128"/>
              </a:rPr>
              <a:t>Are you providing knowledge that changes (or adds to) thinking or behaviour in a defined way? (This can be </a:t>
            </a:r>
            <a:r>
              <a:rPr lang="en-GB" altLang="en-US" sz="2000" i="1" dirty="0">
                <a:ea typeface="ＭＳ Ｐゴシック" panose="020B0600070205080204" pitchFamily="34" charset="-128"/>
              </a:rPr>
              <a:t>incremental</a:t>
            </a:r>
            <a:r>
              <a:rPr lang="en-GB" altLang="en-US" sz="2000" dirty="0">
                <a:ea typeface="ＭＳ Ｐゴシック" panose="020B0600070205080204" pitchFamily="34" charset="-128"/>
              </a:rPr>
              <a:t>, of </a:t>
            </a:r>
            <a:r>
              <a:rPr lang="en-GB" altLang="en-US" sz="2000" dirty="0" smtClean="0">
                <a:ea typeface="ＭＳ Ｐゴシック" panose="020B0600070205080204" pitchFamily="34" charset="-128"/>
              </a:rPr>
              <a:t>course, but don’t forget “impact”)</a:t>
            </a:r>
            <a:endParaRPr lang="en-GB" altLang="en-US" sz="2000" dirty="0">
              <a:ea typeface="ＭＳ Ｐゴシック" panose="020B0600070205080204" pitchFamily="34" charset="-128"/>
            </a:endParaRPr>
          </a:p>
          <a:p>
            <a:pPr lvl="1"/>
            <a:r>
              <a:rPr lang="en-GB" altLang="en-US" sz="2000" dirty="0">
                <a:ea typeface="ＭＳ Ｐゴシック" panose="020B0600070205080204" pitchFamily="34" charset="-128"/>
              </a:rPr>
              <a:t>Does the research showcase appropriate methodological selection and execution for the </a:t>
            </a:r>
            <a:r>
              <a:rPr lang="en-GB" altLang="en-US" sz="2000" dirty="0" smtClean="0">
                <a:ea typeface="ＭＳ Ｐゴシック" panose="020B0600070205080204" pitchFamily="34" charset="-128"/>
              </a:rPr>
              <a:t>desired purpose? (Not method in search of a question!)</a:t>
            </a:r>
            <a:endParaRPr lang="en-GB" altLang="en-US" sz="2000" dirty="0">
              <a:ea typeface="ＭＳ Ｐゴシック" panose="020B0600070205080204" pitchFamily="34" charset="-128"/>
            </a:endParaRPr>
          </a:p>
          <a:p>
            <a:r>
              <a:rPr lang="en-GB" altLang="en-US" sz="2000" dirty="0">
                <a:ea typeface="ＭＳ Ｐゴシック" panose="020B0600070205080204" pitchFamily="34" charset="-128"/>
              </a:rPr>
              <a:t>Don’t be afraid of </a:t>
            </a:r>
            <a:r>
              <a:rPr lang="en-GB" altLang="en-US" sz="2000" dirty="0" smtClean="0">
                <a:ea typeface="ＭＳ Ｐゴシック" panose="020B0600070205080204" pitchFamily="34" charset="-128"/>
              </a:rPr>
              <a:t>relatively bold </a:t>
            </a:r>
            <a:r>
              <a:rPr lang="en-GB" altLang="en-US" sz="2000" dirty="0">
                <a:ea typeface="ＭＳ Ｐゴシック" panose="020B0600070205080204" pitchFamily="34" charset="-128"/>
              </a:rPr>
              <a:t>ideas!</a:t>
            </a:r>
          </a:p>
          <a:p>
            <a:r>
              <a:rPr lang="en-GB" altLang="en-US" sz="2000" dirty="0" smtClean="0">
                <a:ea typeface="ＭＳ Ｐゴシック" panose="020B0600070205080204" pitchFamily="34" charset="-128"/>
              </a:rPr>
              <a:t>And….what </a:t>
            </a:r>
            <a:r>
              <a:rPr lang="en-GB" altLang="en-US" sz="2000" dirty="0">
                <a:ea typeface="ＭＳ Ｐゴシック" panose="020B0600070205080204" pitchFamily="34" charset="-128"/>
              </a:rPr>
              <a:t>about conceptual </a:t>
            </a:r>
            <a:r>
              <a:rPr lang="en-GB" altLang="en-US" sz="2000" dirty="0" smtClean="0">
                <a:ea typeface="ＭＳ Ｐゴシック" panose="020B0600070205080204" pitchFamily="34" charset="-128"/>
              </a:rPr>
              <a:t>papers/review articles?</a:t>
            </a:r>
            <a:endParaRPr lang="en-GB" altLang="en-US" sz="2000" dirty="0">
              <a:ea typeface="ＭＳ Ｐゴシック" panose="020B0600070205080204" pitchFamily="34" charset="-128"/>
            </a:endParaRPr>
          </a:p>
          <a:p>
            <a:pPr marL="0" indent="0">
              <a:buNone/>
            </a:pPr>
            <a:endParaRPr lang="en-GB" altLang="en-US" sz="2400" dirty="0">
              <a:ea typeface="ＭＳ Ｐゴシック" panose="020B0600070205080204" pitchFamily="34" charset="-12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90997" y="6093296"/>
            <a:ext cx="1904728" cy="567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962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b="1" dirty="0" smtClean="0"/>
              <a:t>Building a Research Program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sz="2800" dirty="0" smtClean="0"/>
              <a:t>Pick interesting </a:t>
            </a:r>
            <a:r>
              <a:rPr lang="en-US" altLang="en-US" sz="2800" dirty="0"/>
              <a:t>t</a:t>
            </a:r>
            <a:r>
              <a:rPr lang="en-US" altLang="en-US" sz="2800" dirty="0" smtClean="0"/>
              <a:t>opics.</a:t>
            </a:r>
          </a:p>
          <a:p>
            <a:pPr lvl="1" eaLnBrk="1" hangingPunct="1">
              <a:defRPr/>
            </a:pPr>
            <a:r>
              <a:rPr lang="en-US" altLang="en-US" dirty="0" smtClean="0"/>
              <a:t>Build on </a:t>
            </a:r>
            <a:r>
              <a:rPr lang="en-US" altLang="en-US" u="sng" dirty="0" smtClean="0"/>
              <a:t>your</a:t>
            </a:r>
            <a:r>
              <a:rPr lang="en-US" altLang="en-US" dirty="0" smtClean="0"/>
              <a:t> </a:t>
            </a:r>
            <a:r>
              <a:rPr lang="en-US" altLang="en-US" dirty="0"/>
              <a:t>s</a:t>
            </a:r>
            <a:r>
              <a:rPr lang="en-US" altLang="en-US" dirty="0" smtClean="0"/>
              <a:t>trengths and background.</a:t>
            </a:r>
          </a:p>
          <a:p>
            <a:pPr lvl="1" eaLnBrk="1" hangingPunct="1">
              <a:defRPr/>
            </a:pPr>
            <a:r>
              <a:rPr lang="en-US" altLang="en-US" dirty="0" smtClean="0"/>
              <a:t>Intrinsic interest, not because it is “hot.”</a:t>
            </a:r>
          </a:p>
          <a:p>
            <a:pPr eaLnBrk="1" hangingPunct="1">
              <a:defRPr/>
            </a:pPr>
            <a:r>
              <a:rPr lang="en-US" altLang="en-US" sz="2800" dirty="0" smtClean="0"/>
              <a:t>Make your dissertation count.</a:t>
            </a:r>
          </a:p>
          <a:p>
            <a:pPr eaLnBrk="1" hangingPunct="1">
              <a:defRPr/>
            </a:pPr>
            <a:r>
              <a:rPr lang="en-US" altLang="en-US" sz="2800" dirty="0" smtClean="0"/>
              <a:t>One important paper often has more impact than multiple small contributions.</a:t>
            </a:r>
          </a:p>
          <a:p>
            <a:pPr eaLnBrk="1" hangingPunct="1">
              <a:defRPr/>
            </a:pPr>
            <a:r>
              <a:rPr lang="en-US" altLang="en-US" sz="2800" dirty="0" smtClean="0"/>
              <a:t>Strive for a unifying theme to your research activities.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2800" dirty="0" smtClean="0"/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13519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b="1" dirty="0" smtClean="0"/>
              <a:t>When Writing</a:t>
            </a:r>
            <a:endParaRPr lang="en-US" altLang="en-US" b="1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Consider who you have to please.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Persuasive communication.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Strong argument, balanced number of cites.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Two-sided, disclose limitations.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Eliminate “interesting digressions.”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Inoculate the reader to problems to come.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dirty="0" smtClean="0"/>
          </a:p>
          <a:p>
            <a:pPr eaLnBrk="1" hangingPunct="1">
              <a:lnSpc>
                <a:spcPct val="90000"/>
              </a:lnSpc>
              <a:defRPr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68634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en-US" b="1" dirty="0" smtClean="0"/>
              <a:t>When Submitting</a:t>
            </a:r>
            <a:endParaRPr lang="en-US" altLang="en-US" b="1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Pay attention to detail.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Use the submission guidelines.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Read the targeted journal.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Do some reviews yourself.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Read your paper with an outsider viewpoint – have others read it.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Don’t submit until it is ready.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2800" dirty="0" smtClean="0"/>
              <a:t>If given a chance, you almost always should revise.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218311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Emerald Presentation Template">
  <a:themeElements>
    <a:clrScheme name="Custom 6">
      <a:dk1>
        <a:srgbClr val="009982"/>
      </a:dk1>
      <a:lt1>
        <a:srgbClr val="009982"/>
      </a:lt1>
      <a:dk2>
        <a:srgbClr val="000000"/>
      </a:dk2>
      <a:lt2>
        <a:srgbClr val="808080"/>
      </a:lt2>
      <a:accent1>
        <a:srgbClr val="008F5A"/>
      </a:accent1>
      <a:accent2>
        <a:srgbClr val="C0C0C0"/>
      </a:accent2>
      <a:accent3>
        <a:srgbClr val="009982"/>
      </a:accent3>
      <a:accent4>
        <a:srgbClr val="000000"/>
      </a:accent4>
      <a:accent5>
        <a:srgbClr val="AAC6B5"/>
      </a:accent5>
      <a:accent6>
        <a:srgbClr val="AEAEAE"/>
      </a:accent6>
      <a:hlink>
        <a:srgbClr val="000000"/>
      </a:hlink>
      <a:folHlink>
        <a:srgbClr val="808080"/>
      </a:folHlink>
    </a:clrScheme>
    <a:fontScheme name="Custom 1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8F5A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AAC6B5"/>
        </a:accent5>
        <a:accent6>
          <a:srgbClr val="AEAEAE"/>
        </a:accent6>
        <a:hlink>
          <a:srgbClr val="00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5654</TotalTime>
  <Words>1050</Words>
  <Application>Microsoft Office PowerPoint</Application>
  <PresentationFormat>On-screen Show (4:3)</PresentationFormat>
  <Paragraphs>127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ＭＳ Ｐゴシック</vt:lpstr>
      <vt:lpstr>Arial</vt:lpstr>
      <vt:lpstr>Calibri</vt:lpstr>
      <vt:lpstr>museo-sans</vt:lpstr>
      <vt:lpstr>Verdana</vt:lpstr>
      <vt:lpstr>Wingdings</vt:lpstr>
      <vt:lpstr>Emerald Presentation Template</vt:lpstr>
      <vt:lpstr>European Journal of Marketing</vt:lpstr>
      <vt:lpstr>EJM Background</vt:lpstr>
      <vt:lpstr>Some EJM Metrics</vt:lpstr>
      <vt:lpstr>EJM Special Issues</vt:lpstr>
      <vt:lpstr>Few Key Tips for Success at EJM</vt:lpstr>
      <vt:lpstr>Few Key Tips for Success at EJM</vt:lpstr>
      <vt:lpstr>Building a Research Program</vt:lpstr>
      <vt:lpstr>When Writing</vt:lpstr>
      <vt:lpstr>When Submitting</vt:lpstr>
      <vt:lpstr>When Dealing with Feedback/Reviews</vt:lpstr>
      <vt:lpstr>Additional Success Tips</vt:lpstr>
      <vt:lpstr>Ultimately, EJM Offers</vt:lpstr>
      <vt:lpstr>European Journal of Marketing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Rory Ffoulkes</dc:creator>
  <cp:lastModifiedBy>GWM</cp:lastModifiedBy>
  <cp:revision>364</cp:revision>
  <cp:lastPrinted>2021-11-04T12:27:41Z</cp:lastPrinted>
  <dcterms:created xsi:type="dcterms:W3CDTF">2016-05-16T09:32:02Z</dcterms:created>
  <dcterms:modified xsi:type="dcterms:W3CDTF">2022-10-15T13:56:21Z</dcterms:modified>
</cp:coreProperties>
</file>